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88" r:id="rId3"/>
    <p:sldId id="318" r:id="rId4"/>
    <p:sldId id="319" r:id="rId5"/>
    <p:sldId id="290" r:id="rId6"/>
    <p:sldId id="291" r:id="rId7"/>
    <p:sldId id="294" r:id="rId8"/>
    <p:sldId id="293" r:id="rId9"/>
    <p:sldId id="299" r:id="rId10"/>
    <p:sldId id="295" r:id="rId11"/>
    <p:sldId id="296" r:id="rId12"/>
    <p:sldId id="297" r:id="rId13"/>
    <p:sldId id="303" r:id="rId14"/>
    <p:sldId id="304" r:id="rId15"/>
    <p:sldId id="298" r:id="rId16"/>
    <p:sldId id="302" r:id="rId17"/>
    <p:sldId id="300" r:id="rId18"/>
    <p:sldId id="301" r:id="rId19"/>
    <p:sldId id="309" r:id="rId20"/>
    <p:sldId id="310" r:id="rId21"/>
    <p:sldId id="317" r:id="rId22"/>
    <p:sldId id="312" r:id="rId23"/>
    <p:sldId id="311" r:id="rId24"/>
    <p:sldId id="313" r:id="rId25"/>
    <p:sldId id="315" r:id="rId26"/>
    <p:sldId id="314" r:id="rId27"/>
    <p:sldId id="308" r:id="rId28"/>
    <p:sldId id="305" r:id="rId29"/>
    <p:sldId id="320" r:id="rId30"/>
    <p:sldId id="321" r:id="rId31"/>
    <p:sldId id="316" r:id="rId32"/>
    <p:sldId id="306" r:id="rId33"/>
    <p:sldId id="307" r:id="rId3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5"/>
    <p:restoredTop sz="94740"/>
  </p:normalViewPr>
  <p:slideViewPr>
    <p:cSldViewPr snapToGrid="0" snapToObjects="1">
      <p:cViewPr varScale="1">
        <p:scale>
          <a:sx n="131" d="100"/>
          <a:sy n="131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2" d="100"/>
          <a:sy n="132" d="100"/>
        </p:scale>
        <p:origin x="13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CE00E-B2E2-4D43-8A21-E17BBDC0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C7E7C-3478-264C-BF00-D75996D63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EB94-602A-4843-8753-4DB51430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36E26-0E46-B848-BBFC-A0D2BFA17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D4217-442E-6C4A-8D0F-CADFE9E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1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6C72F-B1B5-6442-B3EF-170DEDF83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82C6A-7EA1-C840-86BB-65DF578F4F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3C4B-E6D4-B140-8126-90FD013D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FD8A5-25AB-2742-9333-F1864AA9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FBFCA-F2F7-544E-BB46-A88727399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4E5286-71CD-184D-922F-2C587370C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C93D7-83D1-8740-A256-2B405524A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CB8DC-90E9-1D49-B70B-5103FBBD3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847-8768-9843-9B66-E6B3989B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2CB94-E0A6-3E47-9F30-8DEB64C2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2375-E5EF-4D4E-AFD0-A94090E7D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6F610-FF9B-2A4B-8E35-314B0D78D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1E808-F7D2-E84B-8CD4-83F18272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AD9A1-B1EC-984E-A23E-0ECF6F65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FD94D-9604-2A43-AADF-14B0876B6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1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89AC-2242-B445-BBEA-95D500596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D194C-D171-4B45-BA38-8D16CD1C3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38244-2F9E-AB4A-B300-48846238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7B5A-1475-C94F-AD18-1726D2BA8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9DDF6-CCE5-3946-8A72-14D318AB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D2791-2196-8F4F-AD62-59B19A88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2F23A-0A28-6141-B0BF-D7B92C213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6DF3E7-529D-1C40-B815-3C505F4D1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EE966-F172-8C42-A9F6-013C2A368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DED73-DCFA-6648-B65F-CBEDB1D35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072AD-ADC5-2943-B36C-F14AE655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58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3FB4-66D6-9040-98CF-3DE68ABA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9CBA2-D589-E342-B02C-AFD0528E3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0E95A-9A57-7F42-A0D4-A9C36B16D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72F40-C7A9-CC45-82FB-CCCE1FE08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A6D2A-2E9D-714C-B9CB-D0F9D788FC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F3C0C-4D75-9C49-9075-FA8B3D33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8C8FA-359A-5447-AA0E-98D16ECC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9C8CD-0DF6-4E4C-A412-31B03845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7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8C8E-A743-0B4F-AB6E-AB828F12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B17F-6D86-B147-9346-A9B5242F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A6F49-DCD7-7B4B-8496-2547B2A8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F89D-8541-BB4B-A145-D0DC6660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8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8AA44-A589-744E-AB85-5B6ED8E7D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E6D3-947A-FA4D-8626-2883D14E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0953F-E6D0-2240-B174-03015D085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6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FD677-FF02-3E4E-8E32-44D146E24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2170F-E10D-1348-86CE-8E869B80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72D86-2794-394C-A208-2D3E234A3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14D31-901A-D944-B06D-3D8106F2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FC6519-9D04-AC45-BB37-9DD413CC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6ACFF3-3C93-FA41-80F3-4708944F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1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D6A8-4C7A-ED44-A821-97E76FB5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0AABB-AB65-FB40-8DCA-227F017E16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C3EE9-FB8F-F642-BB10-A468CFF85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0EC8A2-C616-8B40-8C9C-A15442358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29EC7-73FC-4D43-8916-C76404AC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4430E4-67BB-3342-B2B8-DFBE758CF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30927-E202-4648-95ED-A701F648A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E1E3E-B2FE-5A47-8C43-849DE8427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822C1-C9FC-554F-B744-0FF8DD0A61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916E3-9D5B-B647-A5DA-A5B78525E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2E83-B77B-9647-AE80-95985B60F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46825-E66D-B247-B71A-C484242075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rrt/msds689/blob/master/notes/graphs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facebook_combined.txt.gz" TargetMode="Externa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rt/msds689/blob/master/notes/code/viz_facebook.py" TargetMode="Externa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arrt/msds689/blob/master/notes/code/distances.csv" TargetMode="Externa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Graphs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It’s all about relationships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fundamental algorithm for answering graph questions</a:t>
            </a:r>
          </a:p>
          <a:p>
            <a:r>
              <a:rPr lang="en-US" dirty="0"/>
              <a:t>Visits all reachable nodes from p, avoiding cycles</a:t>
            </a:r>
          </a:p>
          <a:p>
            <a:r>
              <a:rPr lang="en-US" dirty="0"/>
              <a:t>Go deep first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968684" y="3772738"/>
            <a:ext cx="722101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visited=set()):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walk_graph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visited)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35" y="130897"/>
            <a:ext cx="3364255" cy="15597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8684" y="6311900"/>
            <a:ext cx="67585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O(</a:t>
            </a:r>
            <a:r>
              <a:rPr lang="en-US" sz="2200" dirty="0" err="1"/>
              <a:t>n,m</a:t>
            </a:r>
            <a:r>
              <a:rPr lang="en-US" sz="2200" dirty="0"/>
              <a:t>) = n + m, for n nodes, m edges; m can be n^2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98FC0D-9F7D-054E-9635-3361BCEC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000" y="2743199"/>
            <a:ext cx="3195089" cy="3111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61774A-88F7-2543-8B09-6205FF68B00C}"/>
              </a:ext>
            </a:extLst>
          </p:cNvPr>
          <p:cNvSpPr txBox="1"/>
          <p:nvPr/>
        </p:nvSpPr>
        <p:spPr>
          <a:xfrm>
            <a:off x="8493290" y="5973346"/>
            <a:ext cx="3825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71710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/>
          <a:lstStyle/>
          <a:p>
            <a:r>
              <a:rPr lang="en-US" dirty="0"/>
              <a:t>Is there a cycle from p to 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9226"/>
            <a:ext cx="10515600" cy="5077737"/>
          </a:xfrm>
        </p:spPr>
        <p:txBody>
          <a:bodyPr/>
          <a:lstStyle/>
          <a:p>
            <a:r>
              <a:rPr lang="en-US" dirty="0"/>
              <a:t>E.g., can I get back to start via one-way streets?</a:t>
            </a:r>
          </a:p>
          <a:p>
            <a:r>
              <a:rPr lang="en-US" dirty="0"/>
              <a:t>If we run into starting node in visited set, return True;</a:t>
            </a:r>
            <a:br>
              <a:rPr lang="en-US" dirty="0"/>
            </a:b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means different than plain walk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271631" y="2468171"/>
            <a:ext cx="8981079" cy="4154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p,p,set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visited) -&gt; bool: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start: return True # we find start?</a:t>
            </a:r>
          </a:p>
          <a:p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       return False # can't loop forever so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c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iscyclic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start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q,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c: return True # found it, we can stop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 False</a:t>
            </a:r>
          </a:p>
        </p:txBody>
      </p:sp>
    </p:spTree>
    <p:extLst>
      <p:ext uri="{BB962C8B-B14F-4D97-AF65-F5344CB8AC3E}">
        <p14:creationId xmlns:p14="http://schemas.microsoft.com/office/powerpoint/2010/main" val="2109500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set of nodes p can reach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52145"/>
            <a:ext cx="11243553" cy="4824818"/>
          </a:xfrm>
        </p:spPr>
        <p:txBody>
          <a:bodyPr/>
          <a:lstStyle/>
          <a:p>
            <a:r>
              <a:rPr lang="en-US" dirty="0"/>
              <a:t>E.g., can we reach city y from city x (hint: Juneau not accessible)?</a:t>
            </a:r>
          </a:p>
          <a:p>
            <a:r>
              <a:rPr lang="en-US" dirty="0"/>
              <a:t>Need two sets, one for avoiding cycles, another for reached nodes</a:t>
            </a:r>
          </a:p>
          <a:p>
            <a:r>
              <a:rPr lang="en-US" dirty="0"/>
              <a:t>If used seen only, then p would be in reach, but maybe no cycle to 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1125432" y="2847018"/>
            <a:ext cx="847811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();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set())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reaches.add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# add only if we traverse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64490" y="0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https://github.com/parrt/msds689/blob/master/notes/graphs.ipynb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3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D2E27-F029-8F4C-8809-06DDAF24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1325563"/>
          </a:xfrm>
        </p:spPr>
        <p:txBody>
          <a:bodyPr/>
          <a:lstStyle/>
          <a:p>
            <a:r>
              <a:rPr lang="en-US" dirty="0"/>
              <a:t>Find set of nodes p can reach, track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C7F7-ADF4-964C-94C6-A0E7937F1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783"/>
            <a:ext cx="10515600" cy="4776180"/>
          </a:xfrm>
        </p:spPr>
        <p:txBody>
          <a:bodyPr/>
          <a:lstStyle/>
          <a:p>
            <a:r>
              <a:rPr lang="en-US" dirty="0"/>
              <a:t>E.g., how many hops from person A to B on social network?</a:t>
            </a:r>
          </a:p>
          <a:p>
            <a:r>
              <a:rPr lang="en-US" dirty="0"/>
              <a:t>Track node-&gt;depth map, not just set of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F48A4-4564-CD45-B6F8-DC1214DADCFE}"/>
              </a:ext>
            </a:extLst>
          </p:cNvPr>
          <p:cNvSpPr txBox="1"/>
          <p:nvPr/>
        </p:nvSpPr>
        <p:spPr>
          <a:xfrm>
            <a:off x="847687" y="2495471"/>
            <a:ext cx="10737956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()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reachable_(p, reaches, set(),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depth=0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reachable_(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reaches[p] = depth # distance to p from start (could be 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reachable_(q, reaches, visited,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depth+1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3A79-3941-454E-B6B3-BD1A58A3ECA8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45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BCBA-DE92-6748-A759-28AD32F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neighborhood within k edges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C30A5-C8DD-EE40-ADAE-18F4F438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3506"/>
            <a:ext cx="10515600" cy="4873457"/>
          </a:xfrm>
        </p:spPr>
        <p:txBody>
          <a:bodyPr/>
          <a:lstStyle/>
          <a:p>
            <a:r>
              <a:rPr lang="en-US" dirty="0"/>
              <a:t>E.g., find all friends within k friend hops</a:t>
            </a:r>
          </a:p>
          <a:p>
            <a:r>
              <a:rPr lang="en-US" dirty="0"/>
              <a:t>Track </a:t>
            </a:r>
            <a:r>
              <a:rPr lang="en-US" dirty="0" err="1"/>
              <a:t>dict</a:t>
            </a:r>
            <a:r>
              <a:rPr lang="en-US" dirty="0"/>
              <a:t> node-&gt;depth, stop when we reach depth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D3CF86-04E5-AD4C-9BF5-C26725F54548}"/>
              </a:ext>
            </a:extLst>
          </p:cNvPr>
          <p:cNvSpPr txBox="1"/>
          <p:nvPr/>
        </p:nvSpPr>
        <p:spPr>
          <a:xfrm>
            <a:off x="225116" y="2360534"/>
            <a:ext cx="117204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 =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neighbors_(p, k, reaches, set(), depth=0)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reaches</a:t>
            </a:r>
          </a:p>
          <a:p>
            <a:endParaRPr lang="en-US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neighbors_(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reaches:dict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depth:int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visited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or depth&gt;k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# terminate at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reaches[p] = depth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neighbors_(q,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k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reaches, visited, depth+1)</a:t>
            </a:r>
          </a:p>
        </p:txBody>
      </p:sp>
    </p:spTree>
    <p:extLst>
      <p:ext uri="{BB962C8B-B14F-4D97-AF65-F5344CB8AC3E}">
        <p14:creationId xmlns:p14="http://schemas.microsoft.com/office/powerpoint/2010/main" val="377623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first path from p to q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222250" y="1552752"/>
            <a:ext cx="8528050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set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())</a:t>
            </a:r>
          </a:p>
          <a:p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path_(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q:Node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path:list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:set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 is q: return path       # found q!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if p in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 return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None  # avoid cycle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.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for t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_(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t</a:t>
            </a:r>
            <a:r>
              <a:rPr lang="mr-IN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visited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if pa is not None: return pa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return None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383" y="2728752"/>
            <a:ext cx="3267430" cy="25178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60444" y="524659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recursion tree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F3A0A8-0616-D94D-97C0-8AFBD9A290D3}"/>
              </a:ext>
            </a:extLst>
          </p:cNvPr>
          <p:cNvSpPr txBox="1"/>
          <p:nvPr/>
        </p:nvSpPr>
        <p:spPr>
          <a:xfrm>
            <a:off x="1970721" y="5615927"/>
            <a:ext cx="4562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Must track path not set of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AB90D-F790-8B43-B6C1-7466B8C8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553" y="224201"/>
            <a:ext cx="1981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DB491-0454-E047-A121-C8781BF5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vs DFS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97FAD-C3CD-B24C-A3B6-E054F0211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 all children then grandchildren…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36918-2CD7-8B4D-8437-495084F2A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9" y="3053945"/>
            <a:ext cx="3111111" cy="213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EE4738-01DF-7044-BFFC-0BD233FB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487" y="3068177"/>
            <a:ext cx="3104534" cy="2126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E4B6F-4C6F-F941-88B4-53D318F5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108" y="3081358"/>
            <a:ext cx="3085289" cy="2113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80400-D27D-BE4D-8147-B8AA7849A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3045" y="72286"/>
            <a:ext cx="2087632" cy="2026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44DF7A-068A-2143-AF6D-2A2A52F5D563}"/>
              </a:ext>
            </a:extLst>
          </p:cNvPr>
          <p:cNvSpPr txBox="1"/>
          <p:nvPr/>
        </p:nvSpPr>
        <p:spPr>
          <a:xfrm>
            <a:off x="8951054" y="2069781"/>
            <a:ext cx="32749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Algorithms book by Sedgewick, Wayne</a:t>
            </a:r>
          </a:p>
        </p:txBody>
      </p:sp>
    </p:spTree>
    <p:extLst>
      <p:ext uri="{BB962C8B-B14F-4D97-AF65-F5344CB8AC3E}">
        <p14:creationId xmlns:p14="http://schemas.microsoft.com/office/powerpoint/2010/main" val="1106079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work list of nodes and visited set</a:t>
            </a:r>
          </a:p>
          <a:p>
            <a:r>
              <a:rPr lang="en-US" b="1" dirty="0"/>
              <a:t> BFS</a:t>
            </a:r>
            <a:r>
              <a:rPr lang="en-US" dirty="0"/>
              <a:t>	 </a:t>
            </a:r>
            <a:r>
              <a:rPr lang="en-US" b="1" dirty="0"/>
              <a:t>DFS</a:t>
            </a:r>
            <a:br>
              <a:rPr lang="en-US" dirty="0"/>
            </a:br>
            <a:r>
              <a:rPr lang="en-US" dirty="0"/>
              <a:t>Visit A	Visit A</a:t>
            </a:r>
            <a:br>
              <a:rPr lang="en-US" dirty="0"/>
            </a:br>
            <a:r>
              <a:rPr lang="en-US" dirty="0"/>
              <a:t>Visit B	Visit B</a:t>
            </a:r>
            <a:br>
              <a:rPr lang="en-US" dirty="0"/>
            </a:br>
            <a:r>
              <a:rPr lang="en-US" dirty="0"/>
              <a:t>Visit D	Visit C</a:t>
            </a:r>
            <a:br>
              <a:rPr lang="en-US" dirty="0"/>
            </a:br>
            <a:r>
              <a:rPr lang="en-US" dirty="0"/>
              <a:t>Visit C	Visit D</a:t>
            </a:r>
            <a:br>
              <a:rPr lang="en-US" dirty="0"/>
            </a:br>
            <a:r>
              <a:rPr lang="en-US" dirty="0"/>
              <a:t>Visit E	Visit E</a:t>
            </a:r>
          </a:p>
          <a:p>
            <a:r>
              <a:rPr lang="en-US" dirty="0"/>
              <a:t>Add to work list end, pull</a:t>
            </a:r>
            <a:br>
              <a:rPr lang="en-US" dirty="0"/>
            </a:br>
            <a:r>
              <a:rPr lang="en-US" dirty="0"/>
              <a:t>from front (queue)</a:t>
            </a:r>
          </a:p>
          <a:p>
            <a:r>
              <a:rPr lang="en-US" i="1" dirty="0" err="1"/>
              <a:t>Nonrecursive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5190259" y="2409804"/>
            <a:ext cx="6560754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BFS(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[root]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 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# dequeue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print(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f“Visit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{p}”)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  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8896F0-1965-1B43-AC7E-5466C139D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645" y="73633"/>
            <a:ext cx="1689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1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shortest</a:t>
            </a:r>
            <a:r>
              <a:rPr lang="en-US" dirty="0"/>
              <a:t> path from p to q?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1825624"/>
            <a:ext cx="10515600" cy="4351338"/>
          </a:xfrm>
        </p:spPr>
        <p:txBody>
          <a:bodyPr/>
          <a:lstStyle/>
          <a:p>
            <a:r>
              <a:rPr lang="en-US" dirty="0"/>
              <a:t>BFS where work list is</a:t>
            </a:r>
            <a:br>
              <a:rPr lang="en-US" dirty="0"/>
            </a:br>
            <a:r>
              <a:rPr lang="en-US" dirty="0"/>
              <a:t>a list of paths not list</a:t>
            </a:r>
            <a:br>
              <a:rPr lang="en-US" dirty="0"/>
            </a:br>
            <a:r>
              <a:rPr lang="en-US" dirty="0"/>
              <a:t>of nodes</a:t>
            </a:r>
          </a:p>
          <a:p>
            <a:r>
              <a:rPr lang="en-US" dirty="0"/>
              <a:t>Tail of path is where</a:t>
            </a:r>
            <a:br>
              <a:rPr lang="en-US" dirty="0"/>
            </a:br>
            <a:r>
              <a:rPr lang="en-US" dirty="0"/>
              <a:t>we left off work on it</a:t>
            </a:r>
          </a:p>
          <a:p>
            <a:r>
              <a:rPr lang="en-US" dirty="0"/>
              <a:t>By searching all</a:t>
            </a:r>
            <a:br>
              <a:rPr lang="en-US" dirty="0"/>
            </a:br>
            <a:r>
              <a:rPr lang="en-US" dirty="0"/>
              <a:t>children before going</a:t>
            </a:r>
            <a:br>
              <a:rPr lang="en-US" dirty="0"/>
            </a:br>
            <a:r>
              <a:rPr lang="en-US" dirty="0"/>
              <a:t>deeper, we auto-</a:t>
            </a:r>
            <a:br>
              <a:rPr lang="en-US" dirty="0"/>
            </a:br>
            <a:r>
              <a:rPr lang="en-US" dirty="0"/>
              <a:t>magically find paths</a:t>
            </a:r>
            <a:br>
              <a:rPr lang="en-US" dirty="0"/>
            </a:br>
            <a:r>
              <a:rPr lang="en-US" dirty="0"/>
              <a:t>with shortest lengths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368C9B-01DB-BD48-B437-681E9C29166D}"/>
              </a:ext>
            </a:extLst>
          </p:cNvPr>
          <p:cNvSpPr txBox="1"/>
          <p:nvPr/>
        </p:nvSpPr>
        <p:spPr>
          <a:xfrm>
            <a:off x="4795404" y="2093079"/>
            <a:ext cx="7133359" cy="3816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shortest(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root:Node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{root}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worklist = [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[root]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] # list of paths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(worklist)&gt;0: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worklist.pop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(0)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 = path[-1] # tail of path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if p is target: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path</a:t>
            </a:r>
            <a:endParaRPr lang="mr-IN" sz="2200" dirty="0">
              <a:solidFill>
                <a:schemeClr val="accent5"/>
              </a:solidFill>
              <a:latin typeface="Monaco" charset="0"/>
              <a:ea typeface="Monaco" charset="0"/>
              <a:cs typeface="Monaco" charset="0"/>
            </a:endParaRP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in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if q not in visited: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worklist.append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path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+[</a:t>
            </a:r>
            <a:r>
              <a:rPr lang="mr-IN" sz="2200" dirty="0" err="1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solidFill>
                  <a:schemeClr val="accent5"/>
                </a:solidFill>
                <a:latin typeface="Monaco" charset="0"/>
                <a:ea typeface="Monaco" charset="0"/>
                <a:cs typeface="Monaco" charset="0"/>
              </a:rPr>
              <a:t>]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                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2200" dirty="0" err="1">
                <a:latin typeface="Monaco" charset="0"/>
                <a:ea typeface="Monaco" charset="0"/>
                <a:cs typeface="Monaco" charset="0"/>
              </a:rPr>
              <a:t>q</a:t>
            </a:r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0241" y="230693"/>
            <a:ext cx="26035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3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8ED1-9136-AC4F-AD3A-A2AC37A5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370" y="365125"/>
            <a:ext cx="10679430" cy="1325563"/>
          </a:xfrm>
        </p:spPr>
        <p:txBody>
          <a:bodyPr/>
          <a:lstStyle/>
          <a:p>
            <a:r>
              <a:rPr lang="en-US" dirty="0"/>
              <a:t>Topological sort (acyclic graphs)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0F687-F718-2B49-AC84-AC579668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1825625"/>
            <a:ext cx="1067943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Problem</a:t>
            </a:r>
            <a:r>
              <a:rPr lang="en-US" dirty="0"/>
              <a:t>: Find linear ordering of nodes in</a:t>
            </a:r>
            <a:br>
              <a:rPr lang="en-US" dirty="0"/>
            </a:br>
            <a:r>
              <a:rPr lang="en-US" dirty="0"/>
              <a:t>directed acyclic graph such that all constraints,</a:t>
            </a:r>
            <a:br>
              <a:rPr lang="en-US" dirty="0"/>
            </a:br>
            <a:r>
              <a:rPr lang="en-US" dirty="0"/>
              <a:t>u-&gt;v, are satisfied where u depends on v so</a:t>
            </a:r>
            <a:br>
              <a:rPr lang="en-US" dirty="0"/>
            </a:br>
            <a:r>
              <a:rPr lang="en-US" dirty="0"/>
              <a:t>v must come before u OR u-&gt;v mean u precedes v</a:t>
            </a:r>
          </a:p>
          <a:p>
            <a:r>
              <a:rPr lang="en-US" dirty="0"/>
              <a:t>Examples: task ordering or course </a:t>
            </a:r>
            <a:r>
              <a:rPr lang="en-US" dirty="0" err="1"/>
              <a:t>prereq</a:t>
            </a:r>
            <a:r>
              <a:rPr lang="en-US" dirty="0"/>
              <a:t> chain.</a:t>
            </a:r>
          </a:p>
          <a:p>
            <a:r>
              <a:rPr lang="en-US" dirty="0"/>
              <a:t>E.g., 502 is </a:t>
            </a:r>
            <a:r>
              <a:rPr lang="en-US" dirty="0" err="1"/>
              <a:t>prereq</a:t>
            </a:r>
            <a:r>
              <a:rPr lang="en-US" dirty="0"/>
              <a:t> for 621 and 601… </a:t>
            </a:r>
            <a:br>
              <a:rPr lang="en-US" dirty="0"/>
            </a:br>
            <a:r>
              <a:rPr lang="en-US" dirty="0"/>
              <a:t>Find order we should take classes</a:t>
            </a:r>
          </a:p>
          <a:p>
            <a:r>
              <a:rPr lang="en-US" dirty="0"/>
              <a:t>Sort is not usually unique</a:t>
            </a:r>
          </a:p>
          <a:p>
            <a:r>
              <a:rPr lang="en-US" dirty="0"/>
              <a:t>Cycles are meaningless for dependencies;</a:t>
            </a:r>
            <a:br>
              <a:rPr lang="en-US" dirty="0"/>
            </a:br>
            <a:r>
              <a:rPr lang="en-US" dirty="0"/>
              <a:t>how can 630-01 be attended before itself?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267DE-6D70-F94F-9D8A-509E8742A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629919"/>
            <a:ext cx="3413759" cy="3982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172F1-2173-C749-AD58-1755721A5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641" y="4877432"/>
            <a:ext cx="99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9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9BC-FCD0-3641-BD6D-5B96C241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a graph?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graph is a collection of connected element pairs, </a:t>
                </a:r>
                <a:r>
                  <a:rPr lang="en-US" dirty="0" err="1"/>
                  <a:t>u⇾v</a:t>
                </a:r>
                <a:r>
                  <a:rPr lang="en-US" dirty="0"/>
                  <a:t> or u−v</a:t>
                </a:r>
              </a:p>
              <a:p>
                <a:r>
                  <a:rPr lang="en-US" dirty="0"/>
                  <a:t>As with a tree, a graph is the aggregate of nodes/edges</a:t>
                </a:r>
              </a:p>
              <a:p>
                <a:r>
                  <a:rPr lang="en-US" dirty="0"/>
                  <a:t>Nodes can be email addresses, map locations, documents, tasks to perform, URLs on the web, customers, computers on network, friends, observations, sensors, states in </a:t>
                </a:r>
                <a:r>
                  <a:rPr lang="en-US" dirty="0" err="1"/>
                  <a:t>markov</a:t>
                </a:r>
                <a:r>
                  <a:rPr lang="en-US" dirty="0"/>
                  <a:t> chain, </a:t>
                </a:r>
                <a:r>
                  <a:rPr lang="mr-IN" dirty="0"/>
                  <a:t>…</a:t>
                </a:r>
                <a:endParaRPr lang="en-US" dirty="0"/>
              </a:p>
              <a:p>
                <a:r>
                  <a:rPr lang="en-US" dirty="0"/>
                  <a:t>Terms: </a:t>
                </a:r>
                <a:r>
                  <a:rPr lang="en-US" i="1" dirty="0"/>
                  <a:t>nodes</a:t>
                </a:r>
                <a:r>
                  <a:rPr lang="en-US" dirty="0"/>
                  <a:t> or </a:t>
                </a:r>
                <a:r>
                  <a:rPr lang="en-US" i="1" dirty="0"/>
                  <a:t>vertices</a:t>
                </a:r>
                <a:r>
                  <a:rPr lang="en-US" dirty="0"/>
                  <a:t> connected with </a:t>
                </a:r>
                <a:r>
                  <a:rPr lang="en-US" i="1" dirty="0"/>
                  <a:t>edges</a:t>
                </a:r>
                <a:r>
                  <a:rPr lang="en-US" dirty="0"/>
                  <a:t>, which can have labels; e.g., recall the </a:t>
                </a:r>
                <a:r>
                  <a:rPr lang="en-US" dirty="0" err="1"/>
                  <a:t>Trie</a:t>
                </a:r>
                <a:r>
                  <a:rPr lang="en-US" dirty="0"/>
                  <a:t> graph with labeled edges</a:t>
                </a:r>
              </a:p>
              <a:p>
                <a:r>
                  <a:rPr lang="en-US" i="1" dirty="0"/>
                  <a:t>Directed</a:t>
                </a:r>
                <a:r>
                  <a:rPr lang="en-US" dirty="0"/>
                  <a:t> graphs have arrows as edges but </a:t>
                </a:r>
                <a:r>
                  <a:rPr lang="en-US" i="1" dirty="0"/>
                  <a:t>undirected</a:t>
                </a:r>
                <a:r>
                  <a:rPr lang="en-US" dirty="0"/>
                  <a:t> use lines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n</a:t>
                </a:r>
                <a:r>
                  <a:rPr lang="en-US" dirty="0"/>
                  <a:t> nodes, </a:t>
                </a:r>
                <a:r>
                  <a:rPr lang="en-US" dirty="0" err="1"/>
                  <a:t>num</a:t>
                </a:r>
                <a:r>
                  <a:rPr lang="en-US" dirty="0"/>
                  <a:t> directed edges is &gt;=0 and &lt;=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= </a:t>
                </a:r>
                <a:r>
                  <a:rPr lang="mr-IN" i="1" dirty="0" err="1"/>
                  <a:t>n</a:t>
                </a:r>
                <a:r>
                  <a:rPr lang="mr-IN" dirty="0"/>
                  <a:t>(</a:t>
                </a:r>
                <a:r>
                  <a:rPr lang="mr-IN" i="1" dirty="0" err="1"/>
                  <a:t>n</a:t>
                </a:r>
                <a:r>
                  <a:rPr lang="en-US" i="1" dirty="0"/>
                  <a:t>-</a:t>
                </a:r>
                <a:r>
                  <a:rPr lang="mr-IN" i="1" dirty="0"/>
                  <a:t>1</a:t>
                </a:r>
                <a:r>
                  <a:rPr lang="mr-IN" dirty="0"/>
                  <a:t>)</a:t>
                </a:r>
                <a:r>
                  <a:rPr lang="mr-IN" i="1" dirty="0"/>
                  <a:t>/2</a:t>
                </a:r>
                <a:br>
                  <a:rPr lang="en-US" i="1" dirty="0"/>
                </a:br>
                <a:r>
                  <a:rPr lang="en-US" dirty="0"/>
                  <a:t>since n nodes can connect to n-1 other nodes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1453FF-9B1C-204B-BAC3-7506D02A78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79349" cy="4351338"/>
              </a:xfrm>
              <a:blipFill>
                <a:blip r:embed="rId2"/>
                <a:stretch>
                  <a:fillRect l="-950" t="-3801" r="-1900" b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22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735A-84E7-A744-9442-203477FB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topological sort u depends v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7A868B-0390-3743-BAE3-BDEA1E3AB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380" y="1729731"/>
            <a:ext cx="3556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8F9-2854-9443-89FC-2B201812F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2129229"/>
            <a:ext cx="7429500" cy="1371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97E53A-728F-8B49-8F8D-479021E15088}"/>
              </a:ext>
            </a:extLst>
          </p:cNvPr>
          <p:cNvSpPr/>
          <p:nvPr/>
        </p:nvSpPr>
        <p:spPr>
          <a:xfrm>
            <a:off x="1243415" y="5310971"/>
            <a:ext cx="10142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If u depends on v, any linear ordering where edges point to left is solution</a:t>
            </a:r>
          </a:p>
        </p:txBody>
      </p:sp>
    </p:spTree>
    <p:extLst>
      <p:ext uri="{BB962C8B-B14F-4D97-AF65-F5344CB8AC3E}">
        <p14:creationId xmlns:p14="http://schemas.microsoft.com/office/powerpoint/2010/main" val="1688965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D4569-B70C-3B48-AB10-48228CF3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where u precedes 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00A38-85AF-774A-99D2-5F691A7D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case, edges must point to the 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AEB621-D56B-2140-9A46-8FA25AED6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171" y="64483"/>
            <a:ext cx="3893820" cy="4542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CE205C-66A8-CE42-9D1B-9E9D451FC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42210"/>
            <a:ext cx="12209318" cy="9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5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391A-B892-F349-BBF1-A96E0D91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approach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8F6C6-C068-DE48-8688-7C0D86229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470" y="17970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order should we do these tasks (u depends v)?</a:t>
            </a:r>
            <a:br>
              <a:rPr lang="en-US" dirty="0"/>
            </a:br>
            <a:r>
              <a:rPr lang="en-US" dirty="0"/>
              <a:t>Think in terms of traversal order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if we add party goal?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D4851-B8B0-254E-A5E2-69132FA5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8850" y="3130709"/>
            <a:ext cx="3289300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AE2B4-F0B9-6746-AB32-FF4DBCD2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840" y="1257617"/>
            <a:ext cx="2184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52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3F8B9-AF0B-514B-82D1-85ABBEE1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DFS-based topo sort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773DF-8C82-FB4E-81C4-2102CD7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very complex algorithms on the web (not sure why)</a:t>
            </a:r>
          </a:p>
          <a:p>
            <a:r>
              <a:rPr lang="en-US" dirty="0"/>
              <a:t>Simplest solution: DFS-based topological sort</a:t>
            </a:r>
          </a:p>
          <a:p>
            <a:r>
              <a:rPr lang="en-US" dirty="0"/>
              <a:t>A valid sort is just the post-order graph traversal if u depends v!</a:t>
            </a:r>
          </a:p>
          <a:p>
            <a:r>
              <a:rPr lang="en-US" dirty="0"/>
              <a:t>If u precedes v, reverse the result of post-order traversal;</a:t>
            </a:r>
            <a:br>
              <a:rPr lang="en-US" dirty="0"/>
            </a:br>
            <a:r>
              <a:rPr lang="en-US" dirty="0"/>
              <a:t>See proof page 582 of Sedgewick/Wayne Algorithms book</a:t>
            </a:r>
          </a:p>
          <a:p>
            <a:r>
              <a:rPr lang="en-US" dirty="0"/>
              <a:t>Well, we have to make sure to do DFS on all root nodes (nodes w/o incoming edges) but core is just DFS</a:t>
            </a:r>
          </a:p>
          <a:p>
            <a:r>
              <a:rPr lang="en-US" dirty="0"/>
              <a:t>With one root, it’s just </a:t>
            </a:r>
            <a:r>
              <a:rPr lang="en-US" dirty="0" err="1"/>
              <a:t>postorder</a:t>
            </a:r>
            <a:r>
              <a:rPr lang="en-US" dirty="0"/>
              <a:t> traversal via DFS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4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6E45-1E02-BE40-A272-B806C5DFC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walk 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0AB97-0977-514C-A2D1-A6D30362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DFS starting with party:</a:t>
            </a:r>
            <a:br>
              <a:rPr lang="en-US" dirty="0"/>
            </a:br>
            <a:r>
              <a:rPr lang="en-US" dirty="0"/>
              <a:t>party -&gt; 628 -&gt; 630</a:t>
            </a:r>
            <a:br>
              <a:rPr lang="en-US" dirty="0"/>
            </a:br>
            <a:r>
              <a:rPr lang="en-US" dirty="0"/>
              <a:t>back out then hit 689 then lunch</a:t>
            </a:r>
            <a:br>
              <a:rPr lang="en-US" dirty="0"/>
            </a:br>
            <a:r>
              <a:rPr lang="en-US" dirty="0"/>
              <a:t>back out and hit seminar</a:t>
            </a:r>
          </a:p>
          <a:p>
            <a:r>
              <a:rPr lang="en-US" dirty="0" err="1"/>
              <a:t>Postorder</a:t>
            </a:r>
            <a:r>
              <a:rPr lang="en-US" dirty="0"/>
              <a:t> traversal processes/prints </a:t>
            </a:r>
            <a:r>
              <a:rPr lang="en-US" b="1" dirty="0"/>
              <a:t>after</a:t>
            </a:r>
            <a:r>
              <a:rPr lang="en-US" dirty="0"/>
              <a:t> visiting children:</a:t>
            </a:r>
            <a:br>
              <a:rPr lang="en-US" dirty="0"/>
            </a:br>
            <a:r>
              <a:rPr lang="en-US" dirty="0"/>
              <a:t>630, lunch, seminar, 689, 628, party</a:t>
            </a:r>
          </a:p>
          <a:p>
            <a:r>
              <a:rPr lang="en-US" dirty="0"/>
              <a:t>Solution: 630-01, lunch, seminar, 689-02, 628 </a:t>
            </a:r>
            <a:r>
              <a:rPr lang="en-US" dirty="0" err="1"/>
              <a:t>hw</a:t>
            </a:r>
            <a:r>
              <a:rPr lang="en-US" dirty="0"/>
              <a:t>, party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9425AA-673D-C043-A2A6-D4BEF587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090" y="115888"/>
            <a:ext cx="35560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A726A5-1BAF-EF4C-BDD7-00AEC7A791D3}"/>
              </a:ext>
            </a:extLst>
          </p:cNvPr>
          <p:cNvSpPr txBox="1"/>
          <p:nvPr/>
        </p:nvSpPr>
        <p:spPr>
          <a:xfrm>
            <a:off x="838200" y="6390409"/>
            <a:ext cx="682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parrt</a:t>
            </a:r>
            <a:r>
              <a:rPr lang="en-US" dirty="0"/>
              <a:t>/msds689/blob/master/notes/</a:t>
            </a:r>
            <a:r>
              <a:rPr lang="en-US" dirty="0" err="1"/>
              <a:t>graphs.ipynb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599E5-27E7-0447-A843-8A42CAB29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traversal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E9730-CE42-BF41-BC18-638A93B47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EE956-E443-F049-95B4-CF1AF3003A1D}"/>
              </a:ext>
            </a:extLst>
          </p:cNvPr>
          <p:cNvSpPr txBox="1"/>
          <p:nvPr/>
        </p:nvSpPr>
        <p:spPr>
          <a:xfrm>
            <a:off x="1786369" y="2630289"/>
            <a:ext cx="9131839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sorted:list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visited:set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p in visited: return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visited.add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(p)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q in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(q, sorted, visited)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sorted.append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(p) # </a:t>
            </a:r>
            <a:r>
              <a:rPr lang="en-US" sz="24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4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 done after kids</a:t>
            </a:r>
            <a:endParaRPr lang="mr-IN" sz="2400" dirty="0">
              <a:solidFill>
                <a:schemeClr val="accent1"/>
              </a:solidFill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6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FD031-F900-244E-9173-BC71EA25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multiple roots, hit them 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77130-306B-E044-AE01-0FC15CC2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1" y="2275224"/>
            <a:ext cx="3413759" cy="3982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96E16-26E5-4D42-94C1-C870B629D3B1}"/>
              </a:ext>
            </a:extLst>
          </p:cNvPr>
          <p:cNvSpPr txBox="1"/>
          <p:nvPr/>
        </p:nvSpPr>
        <p:spPr>
          <a:xfrm>
            <a:off x="220200" y="1967349"/>
            <a:ext cx="8260600" cy="3477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# nodes is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edge list mapping from-&gt;to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toposort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nodes:dict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sorted = []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visited = set()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while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(visited) &lt;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(nodes):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[node for node in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nodes.values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    if node not in visited]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if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len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)&gt;0: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    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postorder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todo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[0], sorted, visited)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return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Monaco" charset="0"/>
                <a:ea typeface="Monaco" charset="0"/>
                <a:cs typeface="Monaco" charset="0"/>
              </a:rPr>
              <a:t>reverse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(sorted)</a:t>
            </a:r>
            <a:endParaRPr lang="mr-IN" sz="22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2D073-87F5-7140-A3EB-D8151444B47B}"/>
              </a:ext>
            </a:extLst>
          </p:cNvPr>
          <p:cNvSpPr txBox="1"/>
          <p:nvPr/>
        </p:nvSpPr>
        <p:spPr>
          <a:xfrm>
            <a:off x="220200" y="5612860"/>
            <a:ext cx="649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 reverse </a:t>
            </a:r>
            <a:r>
              <a:rPr lang="en-US" sz="2400" dirty="0" err="1"/>
              <a:t>postorder</a:t>
            </a:r>
            <a:r>
              <a:rPr lang="en-US" sz="2400" dirty="0"/>
              <a:t> here since u precedes v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E97A-A20E-134E-AA79-85CB43B697DB}"/>
              </a:ext>
            </a:extLst>
          </p:cNvPr>
          <p:cNvSpPr/>
          <p:nvPr/>
        </p:nvSpPr>
        <p:spPr>
          <a:xfrm>
            <a:off x="8904701" y="107919"/>
            <a:ext cx="302141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MSDS = """501-&gt;690 </a:t>
            </a:r>
          </a:p>
          <a:p>
            <a:r>
              <a:rPr lang="en-US" dirty="0">
                <a:latin typeface="Monaco" pitchFamily="2" charset="77"/>
              </a:rPr>
              <a:t>502,504,693-&gt;601</a:t>
            </a:r>
          </a:p>
          <a:p>
            <a:r>
              <a:rPr lang="en-US" dirty="0">
                <a:latin typeface="Monaco" pitchFamily="2" charset="77"/>
              </a:rPr>
              <a:t>601-&gt;604 </a:t>
            </a:r>
          </a:p>
          <a:p>
            <a:r>
              <a:rPr lang="en-US" dirty="0">
                <a:latin typeface="Monaco" pitchFamily="2" charset="77"/>
              </a:rPr>
              <a:t>601,604-&gt;623</a:t>
            </a:r>
          </a:p>
          <a:p>
            <a:r>
              <a:rPr lang="en-US" dirty="0">
                <a:latin typeface="Monaco" pitchFamily="2" charset="77"/>
              </a:rPr>
              <a:t>…"""</a:t>
            </a:r>
          </a:p>
        </p:txBody>
      </p:sp>
    </p:spTree>
    <p:extLst>
      <p:ext uri="{BB962C8B-B14F-4D97-AF65-F5344CB8AC3E}">
        <p14:creationId xmlns:p14="http://schemas.microsoft.com/office/powerpoint/2010/main" val="4052054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352F-CE3D-7041-AD7E-CD17118D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9AF3B-7FE8-2941-A4F8-C0A6F984C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are for showing relationships between elements</a:t>
            </a:r>
          </a:p>
          <a:p>
            <a:r>
              <a:rPr lang="en-US" dirty="0"/>
              <a:t>DFS for finding a path or multiple paths or cycles</a:t>
            </a:r>
            <a:br>
              <a:rPr lang="en-US" dirty="0"/>
            </a:br>
            <a:r>
              <a:rPr lang="en-US" dirty="0"/>
              <a:t>(</a:t>
            </a:r>
            <a:r>
              <a:rPr lang="en-US"/>
              <a:t>recursive backtracking to find all nodes)</a:t>
            </a:r>
            <a:endParaRPr lang="en-US" dirty="0"/>
          </a:p>
          <a:p>
            <a:r>
              <a:rPr lang="en-US" dirty="0"/>
              <a:t>BFS for find shortest (in edges) path or neighborhood</a:t>
            </a:r>
          </a:p>
          <a:p>
            <a:r>
              <a:rPr lang="en-US" dirty="0"/>
              <a:t>DFS </a:t>
            </a:r>
            <a:r>
              <a:rPr lang="en-US" dirty="0" err="1"/>
              <a:t>postorder</a:t>
            </a:r>
            <a:r>
              <a:rPr lang="en-US" dirty="0"/>
              <a:t> great for topo sort</a:t>
            </a:r>
          </a:p>
          <a:p>
            <a:r>
              <a:rPr lang="en-US" dirty="0"/>
              <a:t>Recursive </a:t>
            </a:r>
            <a:r>
              <a:rPr lang="en-US" dirty="0" err="1"/>
              <a:t>alg’s</a:t>
            </a:r>
            <a:r>
              <a:rPr lang="en-US" dirty="0"/>
              <a:t> all use </a:t>
            </a:r>
            <a:r>
              <a:rPr lang="en-US" b="1" dirty="0"/>
              <a:t>visited</a:t>
            </a:r>
            <a:r>
              <a:rPr lang="en-US" dirty="0"/>
              <a:t> set to avoid cycles</a:t>
            </a:r>
          </a:p>
          <a:p>
            <a:r>
              <a:rPr lang="en-US" dirty="0"/>
              <a:t>Non-recursive DFS: (use work list stack)</a:t>
            </a:r>
          </a:p>
          <a:p>
            <a:pPr lvl="1"/>
            <a:r>
              <a:rPr lang="en-US" dirty="0"/>
              <a:t>push targets in reverse order onto work list</a:t>
            </a:r>
          </a:p>
          <a:p>
            <a:pPr lvl="1"/>
            <a:r>
              <a:rPr lang="en-US" dirty="0"/>
              <a:t>pop last work list item for next node to process</a:t>
            </a:r>
          </a:p>
          <a:p>
            <a:r>
              <a:rPr lang="en-US" dirty="0"/>
              <a:t>Non-recursive BFS: (use work list queue)</a:t>
            </a:r>
          </a:p>
          <a:p>
            <a:pPr lvl="1"/>
            <a:r>
              <a:rPr lang="en-US" dirty="0"/>
              <a:t>push targets in order onto work list</a:t>
            </a:r>
          </a:p>
          <a:p>
            <a:pPr lvl="1"/>
            <a:r>
              <a:rPr lang="en-US" dirty="0"/>
              <a:t>pull from first position</a:t>
            </a:r>
          </a:p>
        </p:txBody>
      </p:sp>
    </p:spTree>
    <p:extLst>
      <p:ext uri="{BB962C8B-B14F-4D97-AF65-F5344CB8AC3E}">
        <p14:creationId xmlns:p14="http://schemas.microsoft.com/office/powerpoint/2010/main" val="1653462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D2E64-84D8-A048-BE5C-C06207FA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graph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CB97C-29E6-8C4B-A5CB-F79E45945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26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ADF4D-B43C-234D-9639-464938EA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552" y="3314424"/>
            <a:ext cx="4533900" cy="3378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F7392B-B4AF-5A41-A493-CC872B19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Visualize: FB friend graph with </a:t>
            </a:r>
            <a:r>
              <a:rPr lang="en-US" dirty="0" err="1"/>
              <a:t>networkx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FAC02-7FD9-2440-8917-42389376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56426"/>
            <a:ext cx="10893357" cy="4620537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Monaco" pitchFamily="2" charset="77"/>
              </a:rPr>
              <a:t>pip install </a:t>
            </a:r>
            <a:r>
              <a:rPr lang="en-US" sz="2200" dirty="0" err="1">
                <a:latin typeface="Monaco" pitchFamily="2" charset="77"/>
              </a:rPr>
              <a:t>networkx</a:t>
            </a:r>
            <a:endParaRPr lang="en-US" sz="2200" dirty="0">
              <a:latin typeface="Monaco" pitchFamily="2" charset="77"/>
            </a:endParaRPr>
          </a:p>
          <a:p>
            <a:r>
              <a:rPr lang="en-US" sz="2200" dirty="0"/>
              <a:t>download and </a:t>
            </a:r>
            <a:r>
              <a:rPr lang="en-US" sz="2200" dirty="0" err="1"/>
              <a:t>uncompress</a:t>
            </a:r>
            <a:r>
              <a:rPr lang="en-US" sz="2200" dirty="0"/>
              <a:t> </a:t>
            </a:r>
            <a:r>
              <a:rPr lang="en-US" sz="2200" i="1" dirty="0">
                <a:hlinkClick r:id="rId3"/>
              </a:rPr>
              <a:t>https://snap.stanford.edu/data/facebook_combined.txt.gz</a:t>
            </a:r>
            <a:endParaRPr lang="en-US" sz="2200" i="1" dirty="0"/>
          </a:p>
          <a:p>
            <a:r>
              <a:rPr lang="en-US" sz="2200" dirty="0"/>
              <a:t>Get small sample of edges then do </a:t>
            </a:r>
            <a:r>
              <a:rPr lang="en-US" sz="2200" dirty="0" err="1"/>
              <a:t>edge_subgraph</a:t>
            </a:r>
            <a:r>
              <a:rPr lang="en-US" sz="2200" dirty="0"/>
              <a:t>(), </a:t>
            </a:r>
            <a:r>
              <a:rPr lang="en-US" sz="2200" dirty="0" err="1"/>
              <a:t>draw_networkx_edges</a:t>
            </a:r>
            <a:r>
              <a:rPr lang="en-US" sz="2200" dirty="0"/>
              <a:t>(), </a:t>
            </a:r>
            <a:r>
              <a:rPr lang="en-US" sz="2200" dirty="0" err="1"/>
              <a:t>draw_networkx_nodes</a:t>
            </a:r>
            <a:r>
              <a:rPr lang="en-US" sz="2200" dirty="0"/>
              <a:t>()</a:t>
            </a:r>
          </a:p>
          <a:p>
            <a:r>
              <a:rPr lang="en-US" sz="2200" dirty="0"/>
              <a:t>Need to pass positions of nodes for layout, such as </a:t>
            </a:r>
            <a:r>
              <a:rPr lang="en-US" sz="2200" dirty="0" err="1"/>
              <a:t>circular_layout</a:t>
            </a:r>
            <a:r>
              <a:rPr lang="en-US" sz="2200" dirty="0"/>
              <a:t>()</a:t>
            </a: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4877A-B291-EA4B-8EB8-11E2B794D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7" y="3784047"/>
            <a:ext cx="3396255" cy="253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D98871-EEAB-DD49-8D54-182A832AA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9050" y="3662520"/>
            <a:ext cx="3768252" cy="2807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1C6248-9868-8340-B3FA-30D598B85C81}"/>
              </a:ext>
            </a:extLst>
          </p:cNvPr>
          <p:cNvSpPr txBox="1"/>
          <p:nvPr/>
        </p:nvSpPr>
        <p:spPr>
          <a:xfrm>
            <a:off x="0" y="6359683"/>
            <a:ext cx="7318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6"/>
              </a:rPr>
              <a:t>https://github.com/parrt/msds689/blob/master/notes/code/viz_facebook.py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837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A356-C646-6D42-90F6-02B604AC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graph, terms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3F4E4-8D04-6F4D-8D32-32ABFD141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5240" y="1825625"/>
            <a:ext cx="37815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CB1D6-5194-9A4F-B63F-CA46A41F1EE4}"/>
              </a:ext>
            </a:extLst>
          </p:cNvPr>
          <p:cNvSpPr txBox="1"/>
          <p:nvPr/>
        </p:nvSpPr>
        <p:spPr>
          <a:xfrm>
            <a:off x="838200" y="6311900"/>
            <a:ext cx="5888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From: Algorithms book by Robert Sedgewick and Kevin Wayne</a:t>
            </a:r>
          </a:p>
        </p:txBody>
      </p:sp>
    </p:spTree>
    <p:extLst>
      <p:ext uri="{BB962C8B-B14F-4D97-AF65-F5344CB8AC3E}">
        <p14:creationId xmlns:p14="http://schemas.microsoft.com/office/powerpoint/2010/main" val="75334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F6C2F-2AC2-C543-AB8F-9C984572A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081" cy="1325563"/>
          </a:xfrm>
        </p:spPr>
        <p:txBody>
          <a:bodyPr/>
          <a:lstStyle/>
          <a:p>
            <a:r>
              <a:rPr lang="en-US" dirty="0" err="1"/>
              <a:t>networkx</a:t>
            </a:r>
            <a:r>
              <a:rPr lang="en-US" dirty="0"/>
              <a:t>: distances from SF to other 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29ED8-3819-6A48-A7D5-E5D9D97E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99" y="2684826"/>
            <a:ext cx="3532789" cy="3511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0E4F42-A5F6-8340-9747-F5C3F3477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27" y="2611901"/>
            <a:ext cx="3997598" cy="3973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CD32AF-B75C-834B-857B-2713CC5D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08" y="2709181"/>
            <a:ext cx="3997598" cy="39737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570379-1515-C747-BE11-C40635BFF956}"/>
              </a:ext>
            </a:extLst>
          </p:cNvPr>
          <p:cNvSpPr/>
          <p:nvPr/>
        </p:nvSpPr>
        <p:spPr>
          <a:xfrm>
            <a:off x="3318985" y="1411786"/>
            <a:ext cx="49286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 = </a:t>
            </a:r>
            <a:r>
              <a:rPr lang="en-US" dirty="0" err="1"/>
              <a:t>nx.Graph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G.add_node</a:t>
            </a:r>
            <a:r>
              <a:rPr lang="en-US" dirty="0"/>
              <a:t>(</a:t>
            </a:r>
            <a:r>
              <a:rPr lang="en-US" b="1" dirty="0">
                <a:solidFill>
                  <a:srgbClr val="008080"/>
                </a:solidFill>
              </a:rPr>
              <a:t>'San Francisco'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G.add_node</a:t>
            </a:r>
            <a:r>
              <a:rPr lang="en-US" dirty="0"/>
              <a:t>(to)</a:t>
            </a:r>
            <a:br>
              <a:rPr lang="en-US" dirty="0"/>
            </a:br>
            <a:r>
              <a:rPr lang="en-US" dirty="0" err="1"/>
              <a:t>G.add_edge</a:t>
            </a:r>
            <a:r>
              <a:rPr lang="en-US" dirty="0"/>
              <a:t>(</a:t>
            </a:r>
            <a:r>
              <a:rPr lang="en-US" b="1" dirty="0">
                <a:solidFill>
                  <a:srgbClr val="008080"/>
                </a:solidFill>
              </a:rPr>
              <a:t>'San Francisco'</a:t>
            </a:r>
            <a:r>
              <a:rPr lang="en-US" dirty="0"/>
              <a:t>,</a:t>
            </a:r>
            <a:r>
              <a:rPr lang="en-US" dirty="0" err="1"/>
              <a:t>to,</a:t>
            </a:r>
            <a:r>
              <a:rPr lang="en-US" dirty="0" err="1">
                <a:solidFill>
                  <a:srgbClr val="660099"/>
                </a:solidFill>
              </a:rPr>
              <a:t>distance</a:t>
            </a:r>
            <a:r>
              <a:rPr lang="en-US" dirty="0"/>
              <a:t>=d)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925DD-FD9C-CD4E-9256-531426E25889}"/>
              </a:ext>
            </a:extLst>
          </p:cNvPr>
          <p:cNvSpPr txBox="1"/>
          <p:nvPr/>
        </p:nvSpPr>
        <p:spPr>
          <a:xfrm>
            <a:off x="0" y="6488668"/>
            <a:ext cx="779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 </a:t>
            </a:r>
            <a:r>
              <a:rPr lang="en-US" sz="1600" dirty="0">
                <a:hlinkClick r:id="rId5"/>
              </a:rPr>
              <a:t>https://github.com/parrt/msds689/blob/master/notes/code/sfo_city_distances.py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45598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A18EA-8ABA-B842-B6FE-41ADFDDE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1256-F40D-8947-854D-DD463AED8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directed graph, detect all direct or indirect cycles</a:t>
            </a:r>
          </a:p>
          <a:p>
            <a:r>
              <a:rPr lang="en-US" dirty="0"/>
              <a:t>For p in nodes: report </a:t>
            </a:r>
            <a:r>
              <a:rPr lang="en-US" dirty="0" err="1"/>
              <a:t>iscyclic</a:t>
            </a:r>
            <a:r>
              <a:rPr lang="en-US" dirty="0"/>
              <a:t>(p)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4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91B5F-D0CE-BA41-A73B-830D9FB97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260F-C0A3-0C49-84F2-C9631FD52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2 lists P,Q and function conn(</a:t>
            </a:r>
            <a:r>
              <a:rPr lang="en-US" dirty="0" err="1"/>
              <a:t>p,q</a:t>
            </a:r>
            <a:r>
              <a:rPr lang="en-US" dirty="0"/>
              <a:t>)=true if edge p-&gt;q exists. P is origin (starting) nodes and Q destination nodes. Report 1 for P[</a:t>
            </a:r>
            <a:r>
              <a:rPr lang="en-US" dirty="0" err="1"/>
              <a:t>i</a:t>
            </a:r>
            <a:r>
              <a:rPr lang="en-US" dirty="0"/>
              <a:t>] reaches Q[</a:t>
            </a:r>
            <a:r>
              <a:rPr lang="en-US" dirty="0" err="1"/>
              <a:t>i</a:t>
            </a:r>
            <a:r>
              <a:rPr lang="en-US" dirty="0"/>
              <a:t>] directly or indirectly</a:t>
            </a:r>
          </a:p>
          <a:p>
            <a:r>
              <a:rPr lang="en-US" dirty="0"/>
              <a:t>E.g., P, Q could be cities and conn(</a:t>
            </a:r>
            <a:r>
              <a:rPr lang="en-US" dirty="0" err="1"/>
              <a:t>p,q</a:t>
            </a:r>
            <a:r>
              <a:rPr lang="en-US" dirty="0"/>
              <a:t>)=true if direct flight p-&gt;q</a:t>
            </a:r>
          </a:p>
          <a:p>
            <a:r>
              <a:rPr lang="en-US" dirty="0"/>
              <a:t>Create graph using conn(</a:t>
            </a:r>
            <a:r>
              <a:rPr lang="en-US" dirty="0" err="1"/>
              <a:t>p,q</a:t>
            </a:r>
            <a:r>
              <a:rPr lang="en-US" dirty="0"/>
              <a:t>) for all nodes in P and Q</a:t>
            </a:r>
          </a:p>
          <a:p>
            <a:r>
              <a:rPr lang="en-US" dirty="0"/>
              <a:t>For each P[</a:t>
            </a:r>
            <a:r>
              <a:rPr lang="en-US" dirty="0" err="1"/>
              <a:t>i</a:t>
            </a:r>
            <a:r>
              <a:rPr lang="en-US" dirty="0"/>
              <a:t>], see if Q[</a:t>
            </a:r>
            <a:r>
              <a:rPr lang="en-US" dirty="0" err="1"/>
              <a:t>i</a:t>
            </a:r>
            <a:r>
              <a:rPr lang="en-US" dirty="0"/>
              <a:t>] is in reaches(P[</a:t>
            </a:r>
            <a:r>
              <a:rPr lang="en-US" dirty="0" err="1"/>
              <a:t>i</a:t>
            </a:r>
            <a:r>
              <a:rPr lang="en-US" dirty="0"/>
              <a:t>]) set.</a:t>
            </a:r>
          </a:p>
        </p:txBody>
      </p:sp>
    </p:spTree>
    <p:extLst>
      <p:ext uri="{BB962C8B-B14F-4D97-AF65-F5344CB8AC3E}">
        <p14:creationId xmlns:p14="http://schemas.microsoft.com/office/powerpoint/2010/main" val="14876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B816-975A-FC49-AB82-C84ED653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Boggle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52E42C-6729-E644-A916-E4DA2DA06C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m x n matrix of letters. Find all English words possible by taking one adjacent step to another letter, starting with any letter; one occurrence of each letter per word; you’re given a dictionary (/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dict</a:t>
            </a:r>
            <a:r>
              <a:rPr lang="en-US" dirty="0"/>
              <a:t>/words)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each node in graph, find all words</a:t>
            </a:r>
          </a:p>
          <a:p>
            <a:r>
              <a:rPr lang="en-US" dirty="0"/>
              <a:t>For a specific starting node p, perform DFS; at each node q, look up word consisting of all letters on path from p to q, checking </a:t>
            </a:r>
            <a:r>
              <a:rPr lang="en-US"/>
              <a:t>for duplicated </a:t>
            </a:r>
            <a:r>
              <a:rPr lang="en-US" dirty="0"/>
              <a:t>letters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F7C45-0481-5843-BCCA-71B13CEA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215" y="3334747"/>
            <a:ext cx="2115727" cy="1371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95880-0367-3444-91B7-24ED7B600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957" y="3296715"/>
            <a:ext cx="22098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7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1D3A-9021-5847-9FBF-F952C032E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37715" cy="1325563"/>
          </a:xfrm>
        </p:spPr>
        <p:txBody>
          <a:bodyPr/>
          <a:lstStyle/>
          <a:p>
            <a:r>
              <a:rPr lang="en-US" dirty="0"/>
              <a:t>Facebook friend network, different 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18D14-4082-B645-B5CF-B1C529BF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3B2BD-6EB7-E440-8C59-ADA7AAF1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" y="1717399"/>
            <a:ext cx="5976430" cy="445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FB7D0-13A4-1144-B52E-9BF062AC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90687"/>
            <a:ext cx="602105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63250" cy="4351338"/>
          </a:xfrm>
        </p:spPr>
        <p:txBody>
          <a:bodyPr/>
          <a:lstStyle/>
          <a:p>
            <a:r>
              <a:rPr lang="en-US" dirty="0"/>
              <a:t>Is q reachable from p?</a:t>
            </a:r>
          </a:p>
          <a:p>
            <a:r>
              <a:rPr lang="en-US" dirty="0"/>
              <a:t>How many edges are on paths between p and q?</a:t>
            </a:r>
          </a:p>
          <a:p>
            <a:r>
              <a:rPr lang="en-US" dirty="0"/>
              <a:t>Is graph connected? (reach any p from any q)</a:t>
            </a:r>
          </a:p>
          <a:p>
            <a:r>
              <a:rPr lang="en-US" dirty="0"/>
              <a:t>Is graph cyclic? (p reaches p traversing at least one edge)</a:t>
            </a:r>
          </a:p>
          <a:p>
            <a:r>
              <a:rPr lang="en-US" dirty="0"/>
              <a:t>Which nodes are within k edges of node p? (neighborhood)</a:t>
            </a:r>
          </a:p>
          <a:p>
            <a:r>
              <a:rPr lang="en-US" dirty="0"/>
              <a:t>What is shortest path (</a:t>
            </a:r>
            <a:r>
              <a:rPr lang="en-US" dirty="0" err="1"/>
              <a:t>num</a:t>
            </a:r>
            <a:r>
              <a:rPr lang="en-US" dirty="0"/>
              <a:t> edges) from p to q?</a:t>
            </a:r>
          </a:p>
          <a:p>
            <a:r>
              <a:rPr lang="en-US" dirty="0"/>
              <a:t>What is shortest path using edge weights? [beyond scope of 689]</a:t>
            </a:r>
          </a:p>
          <a:p>
            <a:r>
              <a:rPr lang="en-US" dirty="0"/>
              <a:t>Traveling salesman problem [beyond scope of 689]</a:t>
            </a:r>
          </a:p>
        </p:txBody>
      </p:sp>
    </p:spTree>
    <p:extLst>
      <p:ext uri="{BB962C8B-B14F-4D97-AF65-F5344CB8AC3E}">
        <p14:creationId xmlns:p14="http://schemas.microsoft.com/office/powerpoint/2010/main" val="128367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implementations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Adjacency matrix, n x n matrix of {0,1} if unlabeled or {labels} if edges are labeled; undirected matrices are symmetric</a:t>
            </a:r>
          </a:p>
          <a:p>
            <a:r>
              <a:rPr lang="en-US" dirty="0"/>
              <a:t>Wastes space for</a:t>
            </a:r>
            <a:br>
              <a:rPr lang="en-US" dirty="0"/>
            </a:br>
            <a:r>
              <a:rPr lang="en-US" dirty="0"/>
              <a:t>sparse edges; use</a:t>
            </a:r>
            <a:br>
              <a:rPr lang="en-US" dirty="0"/>
            </a:br>
            <a:r>
              <a:rPr lang="en-US" dirty="0"/>
              <a:t>sparse matrix</a:t>
            </a:r>
          </a:p>
          <a:p>
            <a:r>
              <a:rPr lang="en-US" dirty="0"/>
              <a:t>Fast to access</a:t>
            </a:r>
            <a:br>
              <a:rPr lang="en-US" dirty="0"/>
            </a:br>
            <a:r>
              <a:rPr lang="en-US" dirty="0"/>
              <a:t>arbitrary node’s</a:t>
            </a:r>
            <a:br>
              <a:rPr lang="en-US" dirty="0"/>
            </a:br>
            <a:r>
              <a:rPr lang="en-US" dirty="0"/>
              <a:t>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889" y="2768241"/>
            <a:ext cx="7293839" cy="33874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1776355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 of edge lists for nodes</a:t>
            </a:r>
          </a:p>
          <a:p>
            <a:r>
              <a:rPr lang="en-US" dirty="0"/>
              <a:t>Fast arbitrary node access for numbered nodes, space efficient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103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Adjacency list implementations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25" y="2876911"/>
            <a:ext cx="8626750" cy="29467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31190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http://</a:t>
            </a:r>
            <a:r>
              <a:rPr lang="en-US" sz="1600" dirty="0" err="1"/>
              <a:t>jeffe.cs.illinois.edu</a:t>
            </a:r>
            <a:r>
              <a:rPr lang="en-US" sz="1600" dirty="0"/>
              <a:t>/teaching/algorithms/book/05-graphs.pdf</a:t>
            </a:r>
          </a:p>
        </p:txBody>
      </p:sp>
    </p:spTree>
    <p:extLst>
      <p:ext uri="{BB962C8B-B14F-4D97-AF65-F5344CB8AC3E}">
        <p14:creationId xmlns:p14="http://schemas.microsoft.com/office/powerpoint/2010/main" val="747701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nodes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implementation due to nice mapping to objects</a:t>
            </a:r>
          </a:p>
          <a:p>
            <a:r>
              <a:rPr lang="en-US" dirty="0"/>
              <a:t>Each node has info about node and edge list</a:t>
            </a:r>
          </a:p>
          <a:p>
            <a:r>
              <a:rPr lang="en-US" dirty="0"/>
              <a:t>Use list or dictionary index if you need to access nodes directly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838200" y="3769939"/>
            <a:ext cx="5570985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class Node: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__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= []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def add(self,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target:Node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self.edges.append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(target)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314700"/>
            <a:ext cx="4699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8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with 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92782"/>
            <a:ext cx="11372919" cy="1779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D579F-9116-314E-A31B-3D37BB7398D6}"/>
              </a:ext>
            </a:extLst>
          </p:cNvPr>
          <p:cNvSpPr txBox="1"/>
          <p:nvPr/>
        </p:nvSpPr>
        <p:spPr>
          <a:xfrm>
            <a:off x="609600" y="1646542"/>
            <a:ext cx="5562600" cy="21236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class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LNode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__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__(self, value):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self.value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value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{}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</a:t>
            </a:r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add(self, 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label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 target):</a:t>
            </a:r>
          </a:p>
          <a:p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200" dirty="0" err="1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self.edges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[label] = target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0058" y="1690688"/>
            <a:ext cx="4313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Edge-&gt;node dictionary, not list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0259" y="2338755"/>
            <a:ext cx="307327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sf.add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100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,sj)</a:t>
            </a:r>
          </a:p>
          <a:p>
            <a:r>
              <a:rPr lang="en-US" sz="2200" dirty="0" err="1">
                <a:latin typeface="Monaco" charset="0"/>
                <a:ea typeface="Monaco" charset="0"/>
                <a:cs typeface="Monaco" charset="0"/>
              </a:rPr>
              <a:t>sj.add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2200" dirty="0">
                <a:solidFill>
                  <a:schemeClr val="accent1"/>
                </a:solidFill>
                <a:latin typeface="Monaco" charset="0"/>
                <a:ea typeface="Monaco" charset="0"/>
                <a:cs typeface="Monaco" charset="0"/>
              </a:rPr>
              <a:t>150</a:t>
            </a:r>
            <a:r>
              <a:rPr lang="en-US" sz="2200" dirty="0">
                <a:latin typeface="Monaco" charset="0"/>
                <a:ea typeface="Monaco" charset="0"/>
                <a:cs typeface="Monaco" charset="0"/>
              </a:rPr>
              <a:t>,baker)</a:t>
            </a:r>
          </a:p>
          <a:p>
            <a:r>
              <a:rPr lang="mr-IN" sz="2200" dirty="0">
                <a:latin typeface="Monaco" charset="0"/>
                <a:ea typeface="Monaco" charset="0"/>
                <a:cs typeface="Monaco" charset="0"/>
              </a:rPr>
              <a:t>…</a:t>
            </a:r>
            <a:endParaRPr lang="en-US" sz="2200" dirty="0">
              <a:latin typeface="Monaco" charset="0"/>
              <a:ea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02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A291714E-D792-6043-B4EF-65EF2F87B769}" vid="{96EE3A04-EE60-9E4C-8038-064EAFFB50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usf</Template>
  <TotalTime>2709</TotalTime>
  <Words>2724</Words>
  <Application>Microsoft Macintosh PowerPoint</Application>
  <PresentationFormat>Widescreen</PresentationFormat>
  <Paragraphs>263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Mangal</vt:lpstr>
      <vt:lpstr>Monaco</vt:lpstr>
      <vt:lpstr>Office Theme</vt:lpstr>
      <vt:lpstr>Graphs</vt:lpstr>
      <vt:lpstr>What’s a graph?</vt:lpstr>
      <vt:lpstr>Undirected graph, terms</vt:lpstr>
      <vt:lpstr>Facebook friend network, different layouts</vt:lpstr>
      <vt:lpstr>Common questions</vt:lpstr>
      <vt:lpstr>Adjacency matrix implementations</vt:lpstr>
      <vt:lpstr>PowerPoint Presentation</vt:lpstr>
      <vt:lpstr>Connected nodes implementation</vt:lpstr>
      <vt:lpstr>Implementation with labels</vt:lpstr>
      <vt:lpstr>Depth-first search (review)</vt:lpstr>
      <vt:lpstr>Is there a cycle from p to p?</vt:lpstr>
      <vt:lpstr>Find set of nodes p can reach</vt:lpstr>
      <vt:lpstr>Find set of nodes p can reach, track depth</vt:lpstr>
      <vt:lpstr>Find neighborhood within k edges</vt:lpstr>
      <vt:lpstr>Find first path from p to q</vt:lpstr>
      <vt:lpstr>Breadth-first search vs DFS</vt:lpstr>
      <vt:lpstr>BFS implementation</vt:lpstr>
      <vt:lpstr>Find shortest path from p to q?</vt:lpstr>
      <vt:lpstr>Topological sort (acyclic graphs)</vt:lpstr>
      <vt:lpstr>Example topological sort u depends v</vt:lpstr>
      <vt:lpstr>Example where u precedes v</vt:lpstr>
      <vt:lpstr>How to approach the problem</vt:lpstr>
      <vt:lpstr>DFS-based topo sort implementation</vt:lpstr>
      <vt:lpstr>Example walk through</vt:lpstr>
      <vt:lpstr>DFS postorder traversal</vt:lpstr>
      <vt:lpstr>With multiple roots, hit them all</vt:lpstr>
      <vt:lpstr>Summary</vt:lpstr>
      <vt:lpstr>Sample graph problems</vt:lpstr>
      <vt:lpstr>Visualize: FB friend graph with networkx</vt:lpstr>
      <vt:lpstr>networkx: distances from SF to other cities</vt:lpstr>
      <vt:lpstr>Exercise</vt:lpstr>
      <vt:lpstr>Exercise</vt:lpstr>
      <vt:lpstr>Exercise: Boggle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Graphs</dc:title>
  <dc:creator>Microsoft Office User</dc:creator>
  <cp:lastModifiedBy>Microsoft Office User</cp:lastModifiedBy>
  <cp:revision>206</cp:revision>
  <cp:lastPrinted>2020-02-20T22:02:07Z</cp:lastPrinted>
  <dcterms:created xsi:type="dcterms:W3CDTF">2019-02-25T18:17:22Z</dcterms:created>
  <dcterms:modified xsi:type="dcterms:W3CDTF">2020-02-25T21:32:44Z</dcterms:modified>
</cp:coreProperties>
</file>